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b371be7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b371be7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208d198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208d198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b371be7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b371be7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371be7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371be7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b371be7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b371be7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b371be7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b371be7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208d1986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208d1986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b371be7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b371be7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11.jpg"/><Relationship Id="rId8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6.jpg"/><Relationship Id="rId5" Type="http://schemas.openxmlformats.org/officeDocument/2006/relationships/image" Target="../media/image14.jpg"/><Relationship Id="rId6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05500" y="325325"/>
            <a:ext cx="813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 Preliminary Exploration on Housing Prices of Haidian District, Beijing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Zhenxing Xie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183513" y="843875"/>
            <a:ext cx="25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Decoration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Good or Bare Wall?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" name="Google Shape;63;p14"/>
          <p:cNvSpPr txBox="1"/>
          <p:nvPr/>
        </p:nvSpPr>
        <p:spPr>
          <a:xfrm flipH="1">
            <a:off x="529425" y="83975"/>
            <a:ext cx="8170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Question to be asked: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What could be the influential factors on housing prices ?   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238" y="1519549"/>
            <a:ext cx="2169225" cy="15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250" y="3261475"/>
            <a:ext cx="2169225" cy="152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100" y="3261288"/>
            <a:ext cx="2029434" cy="152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8100" y="1603324"/>
            <a:ext cx="2567810" cy="13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361" y="3185276"/>
            <a:ext cx="2183200" cy="16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000" y="1385688"/>
            <a:ext cx="1467118" cy="16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356450" y="843875"/>
            <a:ext cx="25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Building Age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Young or Old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?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667388" y="843875"/>
            <a:ext cx="251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Floor Plan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2B or 1B? 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00" y="712850"/>
            <a:ext cx="2192752" cy="246683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951625" y="1971925"/>
            <a:ext cx="693900" cy="69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000" y="712850"/>
            <a:ext cx="2192751" cy="24668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1803575" y="2018575"/>
            <a:ext cx="1675500" cy="6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888" y="3229925"/>
            <a:ext cx="6458225" cy="19135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5312475" y="1694500"/>
            <a:ext cx="641400" cy="6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 flipH="1">
            <a:off x="1777950" y="83975"/>
            <a:ext cx="5588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What d</a:t>
            </a: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ata looks like ?   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600" y="1058186"/>
            <a:ext cx="2647501" cy="17762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 rot="10800000">
            <a:off x="7801125" y="3229925"/>
            <a:ext cx="883800" cy="921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684300" y="712850"/>
            <a:ext cx="1280100" cy="270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Community 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418100" y="4095100"/>
            <a:ext cx="831000" cy="270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Transaction 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Records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359425" y="712850"/>
            <a:ext cx="1280100" cy="270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Haidian District</a:t>
            </a: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604650" y="3309900"/>
            <a:ext cx="5196600" cy="216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 flipH="1">
            <a:off x="1777950" y="83975"/>
            <a:ext cx="5588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What </a:t>
            </a:r>
            <a:r>
              <a:rPr b="1" lang="en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statistics </a:t>
            </a: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tells us?   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100" y="663275"/>
            <a:ext cx="2679300" cy="409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900" y="806213"/>
            <a:ext cx="4572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 flipH="1">
            <a:off x="980700" y="96500"/>
            <a:ext cx="7182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Let's say something that ordinary folks can understand.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048" y="3306700"/>
            <a:ext cx="2147899" cy="161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50" y="1909350"/>
            <a:ext cx="1704775" cy="190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250" y="796950"/>
            <a:ext cx="2147925" cy="1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810" y="1042550"/>
            <a:ext cx="1704770" cy="16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 rot="-5400000">
            <a:off x="2019525" y="3308675"/>
            <a:ext cx="628800" cy="1639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342575" y="2776025"/>
            <a:ext cx="425400" cy="455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-2174476">
            <a:off x="5772395" y="2928476"/>
            <a:ext cx="1323440" cy="4550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6082100" y="3904075"/>
            <a:ext cx="29910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If you want to </a:t>
            </a:r>
            <a:r>
              <a:rPr lang="en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switch from 1B to 2B, 3B or 4B or above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, you will be facing with even higher housing prices per square meter.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7018163" y="551600"/>
            <a:ext cx="1280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4B or Above</a:t>
            </a: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1143475" y="1791750"/>
            <a:ext cx="1280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B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008138" y="981525"/>
            <a:ext cx="1280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B 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915225" y="4917625"/>
            <a:ext cx="12801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800">
                <a:latin typeface="Verdana"/>
                <a:ea typeface="Verdana"/>
                <a:cs typeface="Verdana"/>
                <a:sym typeface="Verdana"/>
              </a:rPr>
              <a:t>B</a:t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941925" y="3910863"/>
            <a:ext cx="80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+402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3655850" y="2878475"/>
            <a:ext cx="80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+2220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5783250" y="2653225"/>
            <a:ext cx="8010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+4716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 flipH="1">
            <a:off x="980700" y="96500"/>
            <a:ext cx="7182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Let's say something that ordinary folks can understand.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50" y="1306825"/>
            <a:ext cx="3428999" cy="2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500" y="1306825"/>
            <a:ext cx="3585900" cy="25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4249800" y="2344200"/>
            <a:ext cx="644400" cy="45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3076500" y="3915275"/>
            <a:ext cx="29910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Comparing with buying an apartment with simple decoration, 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you will pay </a:t>
            </a:r>
            <a:r>
              <a:rPr lang="en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866 yuan more 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for purchasing a refined one in terms of housing prices per square meter.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 flipH="1">
            <a:off x="980700" y="96500"/>
            <a:ext cx="71826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Let's say something that ordinary folks can understand.</a:t>
            </a:r>
            <a:endParaRPr b="1" sz="16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75" y="793113"/>
            <a:ext cx="4737099" cy="35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title"/>
          </p:nvPr>
        </p:nvSpPr>
        <p:spPr>
          <a:xfrm>
            <a:off x="5847425" y="1894150"/>
            <a:ext cx="29910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If you want to buy a 40 years-old apartment like the one in the left picture, 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you will pay </a:t>
            </a:r>
            <a:r>
              <a:rPr lang="en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3040(</a:t>
            </a:r>
            <a:r>
              <a:rPr lang="en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-76*40) yuan less than </a:t>
            </a:r>
            <a:r>
              <a:rPr lang="en" sz="1200">
                <a:latin typeface="Verdana"/>
                <a:ea typeface="Verdana"/>
                <a:cs typeface="Verdana"/>
                <a:sym typeface="Verdana"/>
              </a:rPr>
              <a:t>purchasing a brand new one in terms of housing prices per square meter.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7"/>
            <a:ext cx="9143999" cy="51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05500" y="325325"/>
            <a:ext cx="813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Thanks for watching!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